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3"/>
  </p:notesMasterIdLst>
  <p:sldIdLst>
    <p:sldId id="256" r:id="rId2"/>
    <p:sldId id="470" r:id="rId3"/>
    <p:sldId id="460" r:id="rId4"/>
    <p:sldId id="461" r:id="rId5"/>
    <p:sldId id="462" r:id="rId6"/>
    <p:sldId id="464" r:id="rId7"/>
    <p:sldId id="463" r:id="rId8"/>
    <p:sldId id="467" r:id="rId9"/>
    <p:sldId id="468" r:id="rId10"/>
    <p:sldId id="469" r:id="rId11"/>
    <p:sldId id="1026" r:id="rId12"/>
    <p:sldId id="448" r:id="rId13"/>
    <p:sldId id="1298" r:id="rId14"/>
    <p:sldId id="1299" r:id="rId15"/>
    <p:sldId id="1300" r:id="rId16"/>
    <p:sldId id="1301" r:id="rId17"/>
    <p:sldId id="1302" r:id="rId18"/>
    <p:sldId id="1293" r:id="rId19"/>
    <p:sldId id="1294" r:id="rId20"/>
    <p:sldId id="449" r:id="rId21"/>
    <p:sldId id="1254" r:id="rId22"/>
    <p:sldId id="1313" r:id="rId23"/>
    <p:sldId id="1314" r:id="rId24"/>
    <p:sldId id="1303" r:id="rId25"/>
    <p:sldId id="1304" r:id="rId26"/>
    <p:sldId id="451" r:id="rId27"/>
    <p:sldId id="1307" r:id="rId28"/>
    <p:sldId id="450" r:id="rId29"/>
    <p:sldId id="1272" r:id="rId30"/>
    <p:sldId id="452" r:id="rId31"/>
    <p:sldId id="1306" r:id="rId32"/>
    <p:sldId id="1098" r:id="rId33"/>
    <p:sldId id="507" r:id="rId34"/>
    <p:sldId id="509" r:id="rId35"/>
    <p:sldId id="455" r:id="rId36"/>
    <p:sldId id="456" r:id="rId37"/>
    <p:sldId id="1308" r:id="rId38"/>
    <p:sldId id="457" r:id="rId39"/>
    <p:sldId id="1309" r:id="rId40"/>
    <p:sldId id="1310" r:id="rId41"/>
    <p:sldId id="1311" r:id="rId42"/>
    <p:sldId id="1312" r:id="rId43"/>
    <p:sldId id="1297" r:id="rId44"/>
    <p:sldId id="1273" r:id="rId45"/>
    <p:sldId id="1103" r:id="rId46"/>
    <p:sldId id="458" r:id="rId47"/>
    <p:sldId id="454" r:id="rId48"/>
    <p:sldId id="459" r:id="rId49"/>
    <p:sldId id="1101" r:id="rId50"/>
    <p:sldId id="711" r:id="rId51"/>
    <p:sldId id="447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0"/>
            <p14:sldId id="460"/>
            <p14:sldId id="461"/>
            <p14:sldId id="462"/>
            <p14:sldId id="464"/>
            <p14:sldId id="463"/>
            <p14:sldId id="467"/>
            <p14:sldId id="468"/>
            <p14:sldId id="469"/>
            <p14:sldId id="1026"/>
            <p14:sldId id="448"/>
            <p14:sldId id="1298"/>
            <p14:sldId id="1299"/>
            <p14:sldId id="1300"/>
            <p14:sldId id="1301"/>
            <p14:sldId id="1302"/>
            <p14:sldId id="1293"/>
            <p14:sldId id="1294"/>
            <p14:sldId id="449"/>
            <p14:sldId id="1254"/>
            <p14:sldId id="1313"/>
            <p14:sldId id="1314"/>
            <p14:sldId id="1303"/>
            <p14:sldId id="1304"/>
            <p14:sldId id="451"/>
            <p14:sldId id="1307"/>
            <p14:sldId id="450"/>
            <p14:sldId id="1272"/>
            <p14:sldId id="452"/>
            <p14:sldId id="1306"/>
            <p14:sldId id="1098"/>
            <p14:sldId id="507"/>
            <p14:sldId id="509"/>
            <p14:sldId id="455"/>
            <p14:sldId id="456"/>
            <p14:sldId id="1308"/>
            <p14:sldId id="457"/>
            <p14:sldId id="1309"/>
            <p14:sldId id="1310"/>
            <p14:sldId id="1311"/>
            <p14:sldId id="1312"/>
            <p14:sldId id="1297"/>
            <p14:sldId id="1273"/>
            <p14:sldId id="1103"/>
            <p14:sldId id="458"/>
            <p14:sldId id="454"/>
            <p14:sldId id="459"/>
            <p14:sldId id="1101"/>
            <p14:sldId id="711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690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9/26/2019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0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42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accent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tmp"/><Relationship Id="rId4" Type="http://schemas.openxmlformats.org/officeDocument/2006/relationships/image" Target="../media/image53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mp"/><Relationship Id="rId3" Type="http://schemas.openxmlformats.org/officeDocument/2006/relationships/image" Target="../media/image76.tmp"/><Relationship Id="rId7" Type="http://schemas.openxmlformats.org/officeDocument/2006/relationships/image" Target="../media/image80.tm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tmp"/><Relationship Id="rId5" Type="http://schemas.openxmlformats.org/officeDocument/2006/relationships/image" Target="../media/image78.tmp"/><Relationship Id="rId4" Type="http://schemas.openxmlformats.org/officeDocument/2006/relationships/image" Target="../media/image77.tmp"/><Relationship Id="rId9" Type="http://schemas.openxmlformats.org/officeDocument/2006/relationships/image" Target="../media/image82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应用：文档归类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905000"/>
            <a:ext cx="3603266" cy="334200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010" y="2057400"/>
            <a:ext cx="3879504" cy="30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68626-A45C-421B-A2CC-68C1235A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CA929-4908-46CD-ACF6-FAEF774C8B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概率（</a:t>
            </a:r>
            <a:r>
              <a:rPr lang="en-US" altLang="zh-CN" dirty="0"/>
              <a:t>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一个随机事件发生的可能性大小，为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之间的实数。</a:t>
            </a:r>
            <a:endParaRPr lang="en-US" altLang="zh-CN" dirty="0"/>
          </a:p>
          <a:p>
            <a:r>
              <a:rPr lang="zh-CN" altLang="en-US" dirty="0"/>
              <a:t>随机变量（</a:t>
            </a:r>
            <a:r>
              <a:rPr lang="en-US" altLang="zh-CN" dirty="0"/>
              <a:t>Random Variable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比如随机掷一个骰子，得到的点数就可以看成一个随机变量</a:t>
            </a:r>
            <a:r>
              <a:rPr lang="en-US" altLang="zh-CN" dirty="0"/>
              <a:t>X</a:t>
            </a:r>
            <a:r>
              <a:rPr lang="zh-CN" altLang="en-US" dirty="0"/>
              <a:t>，其取值为</a:t>
            </a:r>
            <a:r>
              <a:rPr lang="en-US" altLang="zh-CN" dirty="0"/>
              <a:t>{1,2,3,4,5,6}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一个随机变量</a:t>
            </a:r>
            <a:r>
              <a:rPr lang="en-US" altLang="zh-CN" dirty="0"/>
              <a:t>X</a:t>
            </a:r>
            <a:r>
              <a:rPr lang="zh-CN" altLang="en-US" dirty="0"/>
              <a:t>取每种可能值的概率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并满足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23F156-D96E-466F-ACDC-072F57F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37348"/>
            <a:ext cx="3418204" cy="4953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E0F74-C444-4D48-9B92-34C3C3294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046315"/>
            <a:ext cx="1616571" cy="718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BC48A-642C-4CB8-B5BD-3B642E0A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03" y="5727517"/>
            <a:ext cx="3406335" cy="6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60BF20-D777-4575-8720-4CE69CB6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4052"/>
            <a:ext cx="3456263" cy="7804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168F84-99F9-4CF6-BD39-B9B9E478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49F39-C7A0-4345-8C66-D186757FDD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伯努利分布（</a:t>
            </a:r>
            <a:r>
              <a:rPr lang="en-US" altLang="zh-CN" dirty="0"/>
              <a:t>Bernoulli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在一次试验中，事件</a:t>
            </a:r>
            <a:r>
              <a:rPr lang="en-US" altLang="zh-CN" dirty="0"/>
              <a:t>A</a:t>
            </a:r>
            <a:r>
              <a:rPr lang="zh-CN" altLang="en-US" dirty="0"/>
              <a:t>出现的概率为</a:t>
            </a:r>
            <a:r>
              <a:rPr lang="en-US" altLang="zh-CN" dirty="0"/>
              <a:t>µ</a:t>
            </a:r>
            <a:r>
              <a:rPr lang="zh-CN" altLang="en-US" dirty="0"/>
              <a:t>，不出现的概率为</a:t>
            </a:r>
            <a:r>
              <a:rPr lang="en-US" altLang="zh-CN" dirty="0"/>
              <a:t>1 − µ</a:t>
            </a:r>
            <a:r>
              <a:rPr lang="zh-CN" altLang="en-US" dirty="0"/>
              <a:t>。若用变量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，其相应的分布为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二项分布（</a:t>
            </a:r>
            <a:r>
              <a:rPr lang="en-US" altLang="zh-CN" dirty="0"/>
              <a:t>Binomial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次伯努利分布中，若以变量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{0,… ,n}</a:t>
            </a:r>
            <a:r>
              <a:rPr lang="zh-CN" altLang="en-US" dirty="0"/>
              <a:t>，其相应的分布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C19EA-D9BA-457C-9F2A-4BFFEA3FD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28" y="4746857"/>
            <a:ext cx="5486544" cy="7456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8B8D7D3-720A-4014-9AEB-EEDF7920BE47}"/>
              </a:ext>
            </a:extLst>
          </p:cNvPr>
          <p:cNvSpPr/>
          <p:nvPr/>
        </p:nvSpPr>
        <p:spPr>
          <a:xfrm>
            <a:off x="3023389" y="5658173"/>
            <a:ext cx="4267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二项式系数，表示从n个元素中取出k个元素而不考虑其顺序的组合的总数。</a:t>
            </a:r>
          </a:p>
        </p:txBody>
      </p:sp>
    </p:spTree>
    <p:extLst>
      <p:ext uri="{BB962C8B-B14F-4D97-AF65-F5344CB8AC3E}">
        <p14:creationId xmlns:p14="http://schemas.microsoft.com/office/powerpoint/2010/main" val="325530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719B1-EEF7-41B4-BC49-FD0AE54A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8BC64-F955-4DE7-997B-488E693E69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条件概率（</a:t>
            </a:r>
            <a:r>
              <a:rPr lang="en-US" altLang="zh-CN" dirty="0"/>
              <a:t>Conditional 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对于离散随机向量</a:t>
            </a:r>
            <a:r>
              <a:rPr lang="en-US" altLang="zh-CN" dirty="0"/>
              <a:t>(X,Y )</a:t>
            </a:r>
            <a:r>
              <a:rPr lang="zh-CN" altLang="en-US" dirty="0"/>
              <a:t>，已知</a:t>
            </a:r>
            <a:r>
              <a:rPr lang="en-US" altLang="zh-CN" dirty="0"/>
              <a:t>X = x</a:t>
            </a:r>
            <a:r>
              <a:rPr lang="zh-CN" altLang="en-US" dirty="0"/>
              <a:t>的条件下，随机变量</a:t>
            </a:r>
            <a:r>
              <a:rPr lang="en-US" altLang="zh-CN" dirty="0"/>
              <a:t>Y = y</a:t>
            </a:r>
            <a:r>
              <a:rPr lang="zh-CN" altLang="en-US" dirty="0"/>
              <a:t>的条件概率为：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贝叶斯公式</a:t>
            </a:r>
            <a:endParaRPr lang="en-US" altLang="zh-CN" dirty="0"/>
          </a:p>
          <a:p>
            <a:pPr lvl="1"/>
            <a:r>
              <a:rPr lang="zh-CN" altLang="en-US" dirty="0"/>
              <a:t>两个条件概率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en-US" altLang="zh-CN" dirty="0"/>
              <a:t>)</a:t>
            </a:r>
            <a:r>
              <a:rPr lang="zh-CN" altLang="en-US" dirty="0"/>
              <a:t>之间的关系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310A4-6EB4-4F21-B0A6-B469945A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14600"/>
            <a:ext cx="4087693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1C2A67-8681-4496-A37A-66F100E3B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724400"/>
            <a:ext cx="2280617" cy="6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DA8B9-3FF2-488D-8746-3014FB81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1026" name="Picture 2" descr="Image result for conditional probability example">
            <a:extLst>
              <a:ext uri="{FF2B5EF4-FFF2-40B4-BE49-F238E27FC236}">
                <a16:creationId xmlns:a16="http://schemas.microsoft.com/office/drawing/2014/main" id="{D4B0F08A-7BE2-43E7-BA25-199A3813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457200"/>
            <a:ext cx="2381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ADC6BAD-50CE-4E82-9D30-46AAD6F76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56004"/>
              </p:ext>
            </p:extLst>
          </p:nvPr>
        </p:nvGraphicFramePr>
        <p:xfrm>
          <a:off x="1676400" y="2438400"/>
          <a:ext cx="6096000" cy="148336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147690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99362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748617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9713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行业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66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49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2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5800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FBE499D-5DC5-4EAC-888C-AEADC8E2C8C3}"/>
              </a:ext>
            </a:extLst>
          </p:cNvPr>
          <p:cNvSpPr txBox="1"/>
          <p:nvPr/>
        </p:nvSpPr>
        <p:spPr>
          <a:xfrm>
            <a:off x="2590800" y="457200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男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)=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BF9005-F558-45E9-BF89-9B005FA1BB43}"/>
              </a:ext>
            </a:extLst>
          </p:cNvPr>
          <p:cNvSpPr txBox="1"/>
          <p:nvPr/>
        </p:nvSpPr>
        <p:spPr>
          <a:xfrm>
            <a:off x="6172200" y="2093792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29890-D5CB-4FD8-81CD-C2CFE83F9236}"/>
              </a:ext>
            </a:extLst>
          </p:cNvPr>
          <p:cNvSpPr txBox="1"/>
          <p:nvPr/>
        </p:nvSpPr>
        <p:spPr>
          <a:xfrm>
            <a:off x="-47232" y="3613983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A4D76-8A4F-4B47-9D5B-4C82FEF0F4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将分类问题看作条件概率估计问题</a:t>
            </a:r>
            <a:endParaRPr lang="en-US" altLang="zh-CN" dirty="0"/>
          </a:p>
          <a:p>
            <a:pPr lvl="1"/>
            <a:r>
              <a:rPr lang="zh-CN" altLang="en-US" dirty="0"/>
              <a:t>为了解决连续的线性函数不适合进行分类的问题，引入非线性函数</a:t>
            </a:r>
            <a:r>
              <a:rPr lang="en-US" altLang="zh-CN" dirty="0"/>
              <a:t>g </a:t>
            </a:r>
            <a:r>
              <a:rPr lang="zh-CN" altLang="en-US" dirty="0"/>
              <a:t>来预测类别标签的后验概率</a:t>
            </a:r>
            <a:r>
              <a:rPr lang="en-US" altLang="zh-CN" dirty="0"/>
              <a:t>p(y = 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以两类分类为例，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：线性函数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g</a:t>
            </a:r>
            <a:r>
              <a:rPr lang="zh-CN" altLang="en-US" dirty="0"/>
              <a:t>：把线性函数的值域从实数区间“挤压”到了</a:t>
            </a:r>
            <a:r>
              <a:rPr lang="en-US" altLang="zh-CN" dirty="0"/>
              <a:t>(0,1)</a:t>
            </a:r>
            <a:r>
              <a:rPr lang="zh-CN" altLang="en-US" dirty="0"/>
              <a:t>之间，可以用来表示概率。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129249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2819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A9403-6903-4A9D-AA98-5B3871B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39" y="2306514"/>
            <a:ext cx="2324161" cy="881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24DF-DAC3-41B1-8212-07A4CC0C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0"/>
            <a:ext cx="3244028" cy="778349"/>
          </a:xfrm>
          <a:prstGeom prst="rect">
            <a:avLst/>
          </a:prstGeom>
        </p:spPr>
      </p:pic>
      <p:pic>
        <p:nvPicPr>
          <p:cNvPr id="7172" name="Picture 4" descr="Image result for softmax">
            <a:extLst>
              <a:ext uri="{FF2B5EF4-FFF2-40B4-BE49-F238E27FC236}">
                <a16:creationId xmlns:a16="http://schemas.microsoft.com/office/drawing/2014/main" id="{CA7A6DA8-6D57-487A-8B38-D9AE98A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58" y="457200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3733800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333544"/>
                <a:ext cx="4301819" cy="369332"/>
              </a:xfrm>
              <a:prstGeom prst="rect">
                <a:avLst/>
              </a:prstGeom>
              <a:blipFill>
                <a:blip r:embed="rId6"/>
                <a:stretch>
                  <a:fillRect l="-1277" t="-11667" r="-70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DC8-42D0-4B2D-9391-7277E94B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B420-E472-4D16-90CB-F28B9BBF55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9F753610-C390-40B6-88D7-D8CD85031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4635216" cy="703232"/>
          </a:xfrm>
          <a:prstGeom prst="rect">
            <a:avLst/>
          </a:prstGeom>
        </p:spPr>
      </p:pic>
      <p:pic>
        <p:nvPicPr>
          <p:cNvPr id="5" name="Picture 2" descr="âlogistic functionâçå¾çæç´¢ç»æ">
            <a:extLst>
              <a:ext uri="{FF2B5EF4-FFF2-40B4-BE49-F238E27FC236}">
                <a16:creationId xmlns:a16="http://schemas.microsoft.com/office/drawing/2014/main" id="{3D51F01D-08D7-485D-AF70-32072F4D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0"/>
            <a:ext cx="2553711" cy="1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19EE41E7-A8EF-4D98-9BDD-E5973DD7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1" y="4817660"/>
            <a:ext cx="3505200" cy="13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分类问题中的线性模型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线性分类器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目标类别</a:t>
            </a:r>
            <a:r>
              <a:rPr lang="en-US" altLang="zh-CN" dirty="0"/>
              <a:t>y = 1</a:t>
            </a:r>
            <a:r>
              <a:rPr lang="zh-CN" altLang="en-US" dirty="0"/>
              <a:t>的条件概率为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09800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52" y="4724400"/>
            <a:ext cx="3751771" cy="12954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235" y="289411"/>
            <a:ext cx="3467637" cy="33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2209800" y="518230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DB4EC0-E71E-4C02-B35B-69941C25AAB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在信息论中，熵用来衡量一个随机事件的不确定性。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自信息（</a:t>
                </a:r>
                <a:r>
                  <a:rPr lang="en-US" altLang="zh-CN" dirty="0"/>
                  <a:t>Self Information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交叉熵：是按照概率分布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的最优编码对真实分布为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的信息进行编码的长度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DB4EC0-E71E-4C02-B35B-69941C25A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D1158B5-C9A6-4EF6-9132-3D0BABB04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29000"/>
            <a:ext cx="2144542" cy="11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交叉熵（</a:t>
            </a:r>
            <a:r>
              <a:rPr lang="en-US" altLang="zh-CN" dirty="0"/>
              <a:t>Cross Entropy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的信息进行编码的长度。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4F608D-C8A4-4459-ABB3-3CE0BC4F2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743200"/>
            <a:ext cx="3368196" cy="11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KL散度（Kullback-Leibler Divergence）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60" y="3763519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kl divergence">
            <a:extLst>
              <a:ext uri="{FF2B5EF4-FFF2-40B4-BE49-F238E27FC236}">
                <a16:creationId xmlns:a16="http://schemas.microsoft.com/office/drawing/2014/main" id="{93AB109B-669D-450E-98F6-B194288AD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02" y="4191000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5679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4486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6178201" y="206699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KL</a:t>
            </a:r>
            <a:r>
              <a:rPr lang="zh-CN" altLang="en-US" dirty="0">
                <a:solidFill>
                  <a:srgbClr val="FF0000"/>
                </a:solidFill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blipFill>
                <a:blip r:embed="rId5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  <a:blipFill>
                <a:blip r:embed="rId6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blipFill>
                <a:blip r:embed="rId7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749884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4742584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08437"/>
            <a:ext cx="5905654" cy="20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285" y="1258548"/>
            <a:ext cx="6487430" cy="4858428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多类分类（</a:t>
            </a:r>
            <a:r>
              <a:rPr lang="en-US" altLang="zh-CN" sz="3200" dirty="0"/>
              <a:t>Multi-class Classification</a:t>
            </a:r>
            <a:r>
              <a:rPr lang="zh-CN" altLang="en-US" sz="32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回归是</a:t>
            </a:r>
            <a:r>
              <a:rPr lang="en-US" altLang="zh-CN" dirty="0"/>
              <a:t>logistic</a:t>
            </a:r>
            <a:r>
              <a:rPr lang="zh-CN" altLang="en-US" dirty="0"/>
              <a:t>回归的多类推广。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函数，我们定义目标类别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4495800"/>
            <a:ext cx="4267200" cy="1630452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AD144ACA-D5B6-4156-9BCF-BD6EAFB7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057400"/>
            <a:ext cx="2743200" cy="9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6629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5298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  <a:blipFill>
                <a:blip r:embed="rId5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105400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83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0" y="3185820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62" y="347063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3" y="1752600"/>
            <a:ext cx="2884790" cy="6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00400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  <a:blipFill>
                <a:blip r:embed="rId3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  <a:blipFill>
                <a:blip r:embed="rId4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27" y="3739764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7924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7749540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:r>
                  <a:rPr lang="en-US" altLang="zh-CN" dirty="0"/>
                  <a:t>w ← 0</a:t>
                </a:r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A8C9FB-E9F2-42A4-A7E9-A8AD4B04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95800"/>
            <a:ext cx="1905058" cy="5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1447800"/>
            <a:ext cx="6781800" cy="4615543"/>
          </a:xfrm>
        </p:spPr>
      </p:pic>
      <p:cxnSp>
        <p:nvCxnSpPr>
          <p:cNvPr id="6" name="直接连接符 5"/>
          <p:cNvCxnSpPr/>
          <p:nvPr/>
        </p:nvCxnSpPr>
        <p:spPr>
          <a:xfrm>
            <a:off x="5334000" y="3755571"/>
            <a:ext cx="137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030686" y="37679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00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890524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E289B-EEBA-4917-A62A-429E8F45E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5" y="3429000"/>
            <a:ext cx="7131940" cy="2879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606E2E-D7B6-42A4-9D57-B19064C8A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22269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3DBA75-F0C3-4A17-B09E-711E27AB43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3929846" cy="33964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0A1C0E-BA0B-4088-BD94-B8FC49130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76600"/>
            <a:ext cx="3405405" cy="10695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2438400" y="55626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pic>
        <p:nvPicPr>
          <p:cNvPr id="7170" name="Picture 2" descr="Image result for text classification">
            <a:extLst>
              <a:ext uri="{FF2B5EF4-FFF2-40B4-BE49-F238E27FC236}">
                <a16:creationId xmlns:a16="http://schemas.microsoft.com/office/drawing/2014/main" id="{B0B8518E-58AD-4E69-9353-713DD46E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351282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6" y="3886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457200" y="3276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20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3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4876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457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1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6562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14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930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472" y="1219200"/>
            <a:ext cx="6589056" cy="4937125"/>
          </a:xfr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9" y="2685081"/>
            <a:ext cx="3958891" cy="3456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8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5181600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5181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05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应用：垃圾邮件过滤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17961</TotalTime>
  <Words>1288</Words>
  <Application>Microsoft Office PowerPoint</Application>
  <PresentationFormat>全屏显示(4:3)</PresentationFormat>
  <Paragraphs>269</Paragraphs>
  <Slides>51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5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Wingdings</vt:lpstr>
      <vt:lpstr>Wingdings 3</vt:lpstr>
      <vt:lpstr>Origin</vt:lpstr>
      <vt:lpstr>线性模型</vt:lpstr>
      <vt:lpstr>线性模型</vt:lpstr>
      <vt:lpstr>分类示例</vt:lpstr>
      <vt:lpstr>数据集：CIFAR-10</vt:lpstr>
      <vt:lpstr>数据集：ImageNet</vt:lpstr>
      <vt:lpstr>应用：图像分类</vt:lpstr>
      <vt:lpstr>应用：图像分类</vt:lpstr>
      <vt:lpstr>应用：文本情感分类</vt:lpstr>
      <vt:lpstr>应用：垃圾邮件过滤</vt:lpstr>
      <vt:lpstr>应用：文档归类</vt:lpstr>
      <vt:lpstr>线性模型</vt:lpstr>
      <vt:lpstr>线性模型</vt:lpstr>
      <vt:lpstr>关于概率的一些基本概念</vt:lpstr>
      <vt:lpstr>概率的一些基本概念</vt:lpstr>
      <vt:lpstr>概率的一些基本概念</vt:lpstr>
      <vt:lpstr>例子</vt:lpstr>
      <vt:lpstr>分类问题</vt:lpstr>
      <vt:lpstr>两个重要的函数</vt:lpstr>
      <vt:lpstr>两个重要的分类器</vt:lpstr>
      <vt:lpstr>Logistic回归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多类分类（Multi-class Classification）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 （Support Vector Machine，SVM）</vt:lpstr>
      <vt:lpstr>示例：文本分类</vt:lpstr>
      <vt:lpstr>示例：文本分类</vt:lpstr>
      <vt:lpstr>示例：文本分类</vt:lpstr>
      <vt:lpstr>XOR问题</vt:lpstr>
      <vt:lpstr>特征</vt:lpstr>
      <vt:lpstr>线性分类器小结</vt:lpstr>
      <vt:lpstr> 不同损失函数的对比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1833</cp:revision>
  <dcterms:created xsi:type="dcterms:W3CDTF">2009-03-19T21:17:53Z</dcterms:created>
  <dcterms:modified xsi:type="dcterms:W3CDTF">2019-09-26T05:20:31Z</dcterms:modified>
</cp:coreProperties>
</file>